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6858000" cy="9906000" type="A4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324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3A6F7-44EE-48EF-874F-D5FE9427DBC1}" type="datetimeFigureOut">
              <a:rPr lang="sr-Latn-CS" smtClean="0"/>
              <a:t>30.5.2019.</a:t>
            </a:fld>
            <a:endParaRPr lang="hr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36D1C-9B1D-4ECC-A66F-3FA01908F99A}" type="slidenum">
              <a:rPr lang="hr-BA" smtClean="0"/>
              <a:t>‹#›</a:t>
            </a:fld>
            <a:endParaRPr lang="hr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misli2030.ba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Image result for sdg bosna i hercegovi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08892"/>
            <a:ext cx="6858000" cy="484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357166" y="2166918"/>
            <a:ext cx="6171322" cy="6500858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>
                <a:solidFill>
                  <a:srgbClr val="C00000"/>
                </a:solidFill>
              </a:rPr>
              <a:t>Konferencija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visokog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nivoa</a:t>
            </a:r>
            <a:r>
              <a:rPr lang="en-US" sz="2400" dirty="0" smtClean="0">
                <a:solidFill>
                  <a:srgbClr val="C00000"/>
                </a:solidFill>
              </a:rPr>
              <a:t> - </a:t>
            </a:r>
            <a:r>
              <a:rPr lang="en-US" sz="2400" dirty="0" err="1" smtClean="0">
                <a:solidFill>
                  <a:srgbClr val="C00000"/>
                </a:solidFill>
              </a:rPr>
              <a:t>Predsjedništvo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BiH</a:t>
            </a:r>
            <a:r>
              <a:rPr lang="en-US" sz="2400" dirty="0" smtClean="0">
                <a:solidFill>
                  <a:srgbClr val="C00000"/>
                </a:solidFill>
              </a:rPr>
              <a:t>, </a:t>
            </a:r>
            <a:r>
              <a:rPr lang="en-US" sz="2400" dirty="0" err="1" smtClean="0">
                <a:solidFill>
                  <a:srgbClr val="C00000"/>
                </a:solidFill>
              </a:rPr>
              <a:t>april</a:t>
            </a:r>
            <a:r>
              <a:rPr lang="en-US" sz="2400" dirty="0" smtClean="0">
                <a:solidFill>
                  <a:srgbClr val="C00000"/>
                </a:solidFill>
              </a:rPr>
              <a:t> 2017.</a:t>
            </a:r>
          </a:p>
          <a:p>
            <a:r>
              <a:rPr lang="en-US" sz="2400" dirty="0" err="1" smtClean="0">
                <a:solidFill>
                  <a:srgbClr val="002060"/>
                </a:solidFill>
              </a:rPr>
              <a:t>Obuke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za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više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od</a:t>
            </a:r>
            <a:r>
              <a:rPr lang="en-US" sz="2400" dirty="0" smtClean="0">
                <a:solidFill>
                  <a:srgbClr val="002060"/>
                </a:solidFill>
              </a:rPr>
              <a:t> 2600 </a:t>
            </a:r>
            <a:r>
              <a:rPr lang="en-US" sz="2400" dirty="0" err="1" smtClean="0">
                <a:solidFill>
                  <a:srgbClr val="002060"/>
                </a:solidFill>
              </a:rPr>
              <a:t>građana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Web </a:t>
            </a:r>
            <a:r>
              <a:rPr lang="en-US" sz="2400" dirty="0" err="1" smtClean="0">
                <a:solidFill>
                  <a:srgbClr val="C00000"/>
                </a:solidFill>
              </a:rPr>
              <a:t>stranica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promociju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Agende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 SDG </a:t>
            </a:r>
            <a:r>
              <a:rPr lang="en-US" sz="2400" dirty="0" err="1" smtClean="0">
                <a:solidFill>
                  <a:srgbClr val="C00000"/>
                </a:solidFill>
              </a:rPr>
              <a:t>uspostavljena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rgbClr val="C00000"/>
                </a:solidFill>
                <a:hlinkClick r:id="rId2"/>
              </a:rPr>
              <a:t>www.zamisli2030.ba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 FB </a:t>
            </a:r>
            <a:r>
              <a:rPr lang="en-US" sz="2400" dirty="0" err="1" smtClean="0">
                <a:solidFill>
                  <a:srgbClr val="C00000"/>
                </a:solidFill>
              </a:rPr>
              <a:t>stranica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#zamisli2030</a:t>
            </a:r>
          </a:p>
          <a:p>
            <a:r>
              <a:rPr lang="en-US" sz="2400" dirty="0" err="1" smtClean="0">
                <a:solidFill>
                  <a:srgbClr val="002060"/>
                </a:solidFill>
              </a:rPr>
              <a:t>Imenovan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koordinator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za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Agendu</a:t>
            </a:r>
            <a:r>
              <a:rPr lang="en-US" sz="2400" dirty="0" smtClean="0">
                <a:solidFill>
                  <a:srgbClr val="002060"/>
                </a:solidFill>
              </a:rPr>
              <a:t> 2030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uspostavljena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Radna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Grupa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na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nivou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BiH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Entiteta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400" dirty="0" err="1" smtClean="0">
                <a:solidFill>
                  <a:srgbClr val="C00000"/>
                </a:solidFill>
              </a:rPr>
              <a:t>Organizovane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multisektorske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konsultacije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prioritizaciju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ciljeva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održivog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razvoja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BiH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konferencija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za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uključenje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privatnog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sektora</a:t>
            </a:r>
            <a:r>
              <a:rPr lang="en-US" sz="2400" dirty="0" smtClean="0">
                <a:solidFill>
                  <a:srgbClr val="C00000"/>
                </a:solidFill>
              </a:rPr>
              <a:t> (2018.)</a:t>
            </a:r>
          </a:p>
          <a:p>
            <a:r>
              <a:rPr lang="en-US" sz="2400" dirty="0" err="1" smtClean="0">
                <a:solidFill>
                  <a:srgbClr val="002060"/>
                </a:solidFill>
              </a:rPr>
              <a:t>Urađena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brza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integrativna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analiza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mapirani</a:t>
            </a:r>
            <a:r>
              <a:rPr lang="en-US" sz="2400" dirty="0" smtClean="0">
                <a:solidFill>
                  <a:srgbClr val="002060"/>
                </a:solidFill>
              </a:rPr>
              <a:t> SDG </a:t>
            </a:r>
            <a:r>
              <a:rPr lang="en-US" sz="2400" dirty="0" err="1" smtClean="0">
                <a:solidFill>
                  <a:srgbClr val="002060"/>
                </a:solidFill>
              </a:rPr>
              <a:t>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podciljevi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za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BiH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U </a:t>
            </a:r>
            <a:r>
              <a:rPr lang="en-US" sz="2400" dirty="0" err="1" smtClean="0">
                <a:solidFill>
                  <a:srgbClr val="C00000"/>
                </a:solidFill>
              </a:rPr>
              <a:t>toku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priprema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nacionalnog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izvještaja</a:t>
            </a:r>
            <a:r>
              <a:rPr lang="en-US" sz="2400" dirty="0" smtClean="0">
                <a:solidFill>
                  <a:srgbClr val="C00000"/>
                </a:solidFill>
              </a:rPr>
              <a:t> o </a:t>
            </a:r>
            <a:r>
              <a:rPr lang="en-US" sz="2400" dirty="0" err="1" smtClean="0">
                <a:solidFill>
                  <a:srgbClr val="C00000"/>
                </a:solidFill>
              </a:rPr>
              <a:t>napretku</a:t>
            </a:r>
            <a:r>
              <a:rPr lang="en-US" sz="2400" dirty="0" smtClean="0">
                <a:solidFill>
                  <a:srgbClr val="C00000"/>
                </a:solidFill>
              </a:rPr>
              <a:t> - </a:t>
            </a:r>
            <a:r>
              <a:rPr lang="en-US" sz="2400" dirty="0" err="1" smtClean="0">
                <a:solidFill>
                  <a:srgbClr val="C00000"/>
                </a:solidFill>
              </a:rPr>
              <a:t>Skupštini</a:t>
            </a:r>
            <a:r>
              <a:rPr lang="en-US" sz="2400" dirty="0" smtClean="0">
                <a:solidFill>
                  <a:srgbClr val="C00000"/>
                </a:solidFill>
              </a:rPr>
              <a:t> UN (</a:t>
            </a:r>
            <a:r>
              <a:rPr lang="en-US" sz="2400" dirty="0" err="1" smtClean="0">
                <a:solidFill>
                  <a:srgbClr val="C00000"/>
                </a:solidFill>
              </a:rPr>
              <a:t>maj</a:t>
            </a:r>
            <a:r>
              <a:rPr lang="en-US" sz="2400" dirty="0" smtClean="0">
                <a:solidFill>
                  <a:srgbClr val="C00000"/>
                </a:solidFill>
              </a:rPr>
              <a:t> 2019.)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857232" y="1309662"/>
            <a:ext cx="5024377" cy="52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4" tIns="45716" rIns="91434" bIns="45716">
            <a:spAutoFit/>
          </a:bodyPr>
          <a:lstStyle/>
          <a:p>
            <a:r>
              <a:rPr lang="en-US" sz="2800" b="1" dirty="0" err="1">
                <a:solidFill>
                  <a:srgbClr val="17375E"/>
                </a:solidFill>
                <a:latin typeface="Cambria" pitchFamily="18" charset="0"/>
              </a:rPr>
              <a:t>Šta</a:t>
            </a:r>
            <a:r>
              <a:rPr lang="en-US" sz="2800" b="1" dirty="0">
                <a:solidFill>
                  <a:srgbClr val="17375E"/>
                </a:solidFill>
                <a:latin typeface="Cambria" pitchFamily="18" charset="0"/>
              </a:rPr>
              <a:t> je </a:t>
            </a:r>
            <a:r>
              <a:rPr lang="en-US" sz="2800" b="1" dirty="0" err="1">
                <a:solidFill>
                  <a:srgbClr val="17375E"/>
                </a:solidFill>
                <a:latin typeface="Cambria" pitchFamily="18" charset="0"/>
              </a:rPr>
              <a:t>urađeno</a:t>
            </a:r>
            <a:r>
              <a:rPr lang="en-US" sz="2800" b="1" dirty="0">
                <a:solidFill>
                  <a:srgbClr val="17375E"/>
                </a:solidFill>
                <a:latin typeface="Cambria" pitchFamily="18" charset="0"/>
              </a:rPr>
              <a:t> do </a:t>
            </a:r>
            <a:r>
              <a:rPr lang="en-US" sz="2800" b="1" dirty="0" err="1">
                <a:solidFill>
                  <a:srgbClr val="17375E"/>
                </a:solidFill>
                <a:latin typeface="Cambria" pitchFamily="18" charset="0"/>
              </a:rPr>
              <a:t>sada</a:t>
            </a:r>
            <a:r>
              <a:rPr lang="en-US" sz="2800" b="1" dirty="0">
                <a:solidFill>
                  <a:srgbClr val="17375E"/>
                </a:solidFill>
                <a:latin typeface="Cambria" pitchFamily="18" charset="0"/>
              </a:rPr>
              <a:t> u </a:t>
            </a:r>
            <a:r>
              <a:rPr lang="en-US" sz="2800" b="1" dirty="0" err="1">
                <a:solidFill>
                  <a:srgbClr val="17375E"/>
                </a:solidFill>
                <a:latin typeface="Cambria" pitchFamily="18" charset="0"/>
              </a:rPr>
              <a:t>BiH</a:t>
            </a:r>
            <a:r>
              <a:rPr lang="en-US" sz="2800" b="1" dirty="0">
                <a:solidFill>
                  <a:srgbClr val="17375E"/>
                </a:solidFill>
                <a:latin typeface="Cambria" pitchFamily="18" charset="0"/>
              </a:rPr>
              <a:t>?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881298"/>
            <a:ext cx="6858000" cy="280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Cambria" pitchFamily="18" charset="0"/>
              </a:rPr>
              <a:t>KO JE ODGOVORAN ZA IMPLEMENTACIJU </a:t>
            </a:r>
          </a:p>
          <a:p>
            <a:pPr algn="ctr"/>
            <a:r>
              <a:rPr lang="en-US" sz="4400" b="1" dirty="0">
                <a:solidFill>
                  <a:srgbClr val="002060"/>
                </a:solidFill>
                <a:latin typeface="Cambria" pitchFamily="18" charset="0"/>
              </a:rPr>
              <a:t>CILJEVA ODRŽIVOG RAZVOJA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214290" y="1809728"/>
            <a:ext cx="6421438" cy="5264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Partnerski</a:t>
            </a:r>
            <a:r>
              <a:rPr kumimoji="0" lang="sr-Latn-C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pristup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Svi nivoi vlasti odgovorni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Princip subsidijarnosti – </a:t>
            </a:r>
            <a:r>
              <a:rPr kumimoji="0" lang="sr-Latn-C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pristup: svi nivoi vlasti u sinergiji</a:t>
            </a:r>
          </a:p>
          <a:p>
            <a:pPr marL="95243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izgradnja kapaciteta lokalnih aktera</a:t>
            </a:r>
          </a:p>
          <a:p>
            <a:pPr marL="95243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uspostavljanje strateškog i pravnog okvira</a:t>
            </a:r>
          </a:p>
          <a:p>
            <a:pPr marL="95243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mobilizacija svih aktera u zajednici</a:t>
            </a:r>
          </a:p>
          <a:p>
            <a:pPr marL="952436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sr-Latn-C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obezbjeđenje šireg socijalnog angažmana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309794"/>
            <a:ext cx="6707211" cy="212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en-US" sz="4400" b="1" dirty="0">
                <a:solidFill>
                  <a:srgbClr val="002060"/>
                </a:solidFill>
                <a:latin typeface="Cambria" pitchFamily="18" charset="0"/>
              </a:rPr>
              <a:t>ZNAČAJ CILJEVA ODRŽIVOG RAZVOJA ZA LOKALNE </a:t>
            </a:r>
            <a:r>
              <a:rPr lang="en-US" sz="4400" b="1" dirty="0" smtClean="0">
                <a:solidFill>
                  <a:srgbClr val="002060"/>
                </a:solidFill>
                <a:latin typeface="Cambria" pitchFamily="18" charset="0"/>
              </a:rPr>
              <a:t>ZAJEDNICE</a:t>
            </a:r>
            <a:endParaRPr lang="en-US" sz="4400" b="1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0" y="1523976"/>
            <a:ext cx="6858001" cy="721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55" tIns="47628" rIns="95255" bIns="47628"/>
          <a:lstStyle/>
          <a:p>
            <a:pPr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sr-Latn-CS" sz="3200" b="1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sr-Latn-CS" sz="2800" b="1" dirty="0">
                <a:solidFill>
                  <a:srgbClr val="002060"/>
                </a:solidFill>
                <a:latin typeface="Cambria" pitchFamily="18" charset="0"/>
              </a:rPr>
              <a:t>Povećan prosperitet, promocija socijalne inkluzije, odgovor na klimatske promjene, unaprijeđena ekološka održivost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sr-Latn-CS" sz="2800" b="1" dirty="0">
                <a:solidFill>
                  <a:srgbClr val="C00000"/>
                </a:solidFill>
                <a:latin typeface="Cambria" pitchFamily="18" charset="0"/>
              </a:rPr>
              <a:t> Ciljevi održivog razvoja predstavljaju praktičnu i korisnu agendu za političke lidere i predstavnike JLS</a:t>
            </a:r>
            <a:endParaRPr lang="en-US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sr-Latn-CS" sz="2800" b="1" dirty="0">
                <a:solidFill>
                  <a:srgbClr val="002060"/>
                </a:solidFill>
                <a:latin typeface="Cambria" pitchFamily="18" charset="0"/>
              </a:rPr>
              <a:t> Evaluacija Strategija razvoja i njihovo usklađivanje sa globalnim razvojnim ciljevima i indikatorima</a:t>
            </a:r>
            <a:endParaRPr lang="en-US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sr-Latn-CS" sz="2800" b="1" dirty="0">
                <a:solidFill>
                  <a:srgbClr val="C00000"/>
                </a:solidFill>
                <a:latin typeface="Cambria" pitchFamily="18" charset="0"/>
              </a:rPr>
              <a:t> Partnerstvo između javnog, privatnog i nevladinog sektora i akademske zajednice</a:t>
            </a:r>
            <a:endParaRPr lang="en-US" sz="2800" b="1" dirty="0">
              <a:solidFill>
                <a:srgbClr val="C00000"/>
              </a:solidFill>
              <a:latin typeface="Cambria" pitchFamily="18" charset="0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ü"/>
            </a:pPr>
            <a:r>
              <a:rPr lang="sr-Latn-CS" sz="2800" b="1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Cambria" pitchFamily="18" charset="0"/>
              </a:rPr>
              <a:t>N</a:t>
            </a:r>
            <a:r>
              <a:rPr lang="sr-Latn-CS" sz="2800" b="1" dirty="0">
                <a:solidFill>
                  <a:srgbClr val="002060"/>
                </a:solidFill>
                <a:latin typeface="Cambria" pitchFamily="18" charset="0"/>
              </a:rPr>
              <a:t>ove mogućnosti finansiranja </a:t>
            </a:r>
            <a:endParaRPr lang="en-US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800" b="1" dirty="0">
              <a:solidFill>
                <a:srgbClr val="002060"/>
              </a:solidFill>
              <a:latin typeface="Cambria" pitchFamily="18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8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095348"/>
            <a:ext cx="6858000" cy="7909850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sr-Latn-BA" sz="3200" b="1" dirty="0" smtClean="0">
                <a:solidFill>
                  <a:srgbClr val="C00000"/>
                </a:solidFill>
                <a:latin typeface="Cambria" pitchFamily="18" charset="0"/>
              </a:rPr>
              <a:t>KORACI </a:t>
            </a:r>
            <a:r>
              <a:rPr lang="sr-Latn-BA" sz="3200" b="1" dirty="0" smtClean="0">
                <a:solidFill>
                  <a:srgbClr val="C00000"/>
                </a:solidFill>
                <a:latin typeface="Cambria" pitchFamily="18" charset="0"/>
              </a:rPr>
              <a:t>U LOKALIZACIJI COR</a:t>
            </a:r>
          </a:p>
          <a:p>
            <a:pPr algn="ctr"/>
            <a:endParaRPr lang="sr-Latn-BA" sz="2400" dirty="0" smtClean="0">
              <a:latin typeface="Cambria" pitchFamily="18" charset="0"/>
            </a:endParaRPr>
          </a:p>
          <a:p>
            <a:pPr algn="ctr"/>
            <a:endParaRPr lang="sr-Latn-BA" sz="2000" dirty="0">
              <a:latin typeface="Cambria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sr-Latn-BA" sz="2000" dirty="0" smtClean="0">
                <a:latin typeface="Cambria" pitchFamily="18" charset="0"/>
              </a:rPr>
              <a:t> 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Podizati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svijest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 o COR: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Iniciranje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inkluzivnog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participativnog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procesa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kroz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animiranje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/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uključivanje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svih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partnera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saradnju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na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ostvarivanju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ciljeva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podciljeva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Agende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2030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sr-Latn-R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/>
            <a:endParaRPr lang="hr-BA" sz="2000" dirty="0">
              <a:solidFill>
                <a:srgbClr val="00206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sr-Latn-BA" sz="2000" b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en-US" sz="2000" b="1" dirty="0" err="1" smtClean="0">
                <a:solidFill>
                  <a:srgbClr val="C00000"/>
                </a:solidFill>
                <a:latin typeface="Cambria" pitchFamily="18" charset="0"/>
              </a:rPr>
              <a:t>Uspostaviti</a:t>
            </a:r>
            <a:r>
              <a:rPr lang="en-US" sz="20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Cambria" pitchFamily="18" charset="0"/>
              </a:rPr>
              <a:t>lokalnu</a:t>
            </a:r>
            <a:r>
              <a:rPr lang="en-US" sz="2000" b="1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  <a:latin typeface="Cambria" pitchFamily="18" charset="0"/>
              </a:rPr>
              <a:t>agendu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: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Prilagođavanje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i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prevođenje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globalnih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COR u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ambicioznu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,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ali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realnu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agendu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koja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je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skrojena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i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prilagođena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lokalnim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uslovima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razvoja</a:t>
            </a:r>
            <a:r>
              <a:rPr lang="en-US" sz="2000" dirty="0" smtClean="0">
                <a:solidFill>
                  <a:srgbClr val="C00000"/>
                </a:solidFill>
                <a:latin typeface="Cambria" pitchFamily="18" charset="0"/>
              </a:rPr>
              <a:t>.</a:t>
            </a:r>
            <a:endParaRPr lang="sr-Latn-RS" sz="2000" dirty="0" smtClean="0">
              <a:solidFill>
                <a:srgbClr val="C00000"/>
              </a:solidFill>
              <a:latin typeface="Cambria" pitchFamily="18" charset="0"/>
            </a:endParaRPr>
          </a:p>
          <a:p>
            <a:pPr lvl="0"/>
            <a:endParaRPr lang="hr-BA" sz="2000" dirty="0">
              <a:solidFill>
                <a:srgbClr val="C0000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sr-Latn-BA" sz="2000" b="1" dirty="0" smtClean="0">
                <a:latin typeface="Cambria" pitchFamily="18" charset="0"/>
              </a:rPr>
              <a:t> 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Planirati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implementaciju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 COR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Primijeniti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principe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planiranja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mehanizme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bazirane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na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ciljevima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za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bolje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ostvarivanje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održivosti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društvenih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ekonomskih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ekoloških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ishoda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  </a:t>
            </a:r>
            <a:endParaRPr lang="sr-Latn-R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0"/>
            <a:endParaRPr lang="hr-BA" sz="2000" dirty="0">
              <a:solidFill>
                <a:srgbClr val="00206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ü"/>
            </a:pPr>
            <a:r>
              <a:rPr lang="sr-Latn-BA" sz="2000" b="1" dirty="0" smtClean="0">
                <a:solidFill>
                  <a:srgbClr val="C00000"/>
                </a:solidFill>
                <a:latin typeface="Cambria" pitchFamily="18" charset="0"/>
              </a:rPr>
              <a:t>  </a:t>
            </a:r>
            <a:r>
              <a:rPr lang="en-US" sz="2000" b="1" dirty="0" smtClean="0">
                <a:solidFill>
                  <a:srgbClr val="C00000"/>
                </a:solidFill>
                <a:latin typeface="Cambria" pitchFamily="18" charset="0"/>
              </a:rPr>
              <a:t>Monitoring </a:t>
            </a:r>
            <a:r>
              <a:rPr lang="en-US" sz="2000" b="1" dirty="0" err="1">
                <a:solidFill>
                  <a:srgbClr val="C00000"/>
                </a:solidFill>
                <a:latin typeface="Cambria" pitchFamily="18" charset="0"/>
              </a:rPr>
              <a:t>i</a:t>
            </a:r>
            <a:r>
              <a:rPr lang="en-US" sz="2000" b="1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Cambria" pitchFamily="18" charset="0"/>
              </a:rPr>
              <a:t>evaluacija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: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Obezbijediti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da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se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implementacija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COR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obavlja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kontinuitetu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razvijati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lokalne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kapacitete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za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odgovorniju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pristupačniju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lokalnu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C00000"/>
                </a:solidFill>
                <a:latin typeface="Cambria" pitchFamily="18" charset="0"/>
              </a:rPr>
              <a:t>administraciju</a:t>
            </a:r>
            <a:r>
              <a:rPr lang="en-US" sz="2000" dirty="0">
                <a:solidFill>
                  <a:srgbClr val="C00000"/>
                </a:solidFill>
                <a:latin typeface="Cambria" pitchFamily="18" charset="0"/>
              </a:rPr>
              <a:t>.</a:t>
            </a:r>
            <a:endParaRPr lang="hr-BA" sz="2000" dirty="0">
              <a:solidFill>
                <a:srgbClr val="C00000"/>
              </a:solidFill>
              <a:latin typeface="Cambria" pitchFamily="18" charset="0"/>
            </a:endParaRPr>
          </a:p>
          <a:p>
            <a:endParaRPr lang="sr-Latn-BA" sz="2400" dirty="0" smtClean="0">
              <a:latin typeface="Cambria" pitchFamily="18" charset="0"/>
            </a:endParaRPr>
          </a:p>
          <a:p>
            <a:pPr algn="ctr"/>
            <a:endParaRPr lang="sr-Latn-BA" sz="2400" dirty="0">
              <a:latin typeface="Cambria" pitchFamily="18" charset="0"/>
            </a:endParaRPr>
          </a:p>
          <a:p>
            <a:r>
              <a:rPr lang="sr-Latn-BA" sz="2400" dirty="0" smtClean="0">
                <a:latin typeface="Cambria" pitchFamily="18" charset="0"/>
              </a:rPr>
              <a:t> </a:t>
            </a:r>
            <a:endParaRPr lang="hr-BA" sz="24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3008" y="1064723"/>
            <a:ext cx="6634992" cy="7325074"/>
          </a:xfrm>
          <a:prstGeom prst="rect">
            <a:avLst/>
          </a:prstGeom>
        </p:spPr>
        <p:txBody>
          <a:bodyPr wrap="square" lIns="91434" tIns="45716" rIns="91434" bIns="45716">
            <a:spAutoFit/>
          </a:bodyPr>
          <a:lstStyle/>
          <a:p>
            <a:pPr algn="ctr"/>
            <a:r>
              <a:rPr lang="sr-Latn-BA" sz="2800" b="1" dirty="0" smtClean="0">
                <a:solidFill>
                  <a:srgbClr val="C00000"/>
                </a:solidFill>
                <a:latin typeface="Cambria" pitchFamily="18" charset="0"/>
              </a:rPr>
              <a:t>PRISTUPI U LOKALIZACIJI COR</a:t>
            </a:r>
          </a:p>
          <a:p>
            <a:endParaRPr lang="sr-Latn-BA" sz="20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sr-Latn-BA" sz="2000" b="1" dirty="0" smtClean="0">
                <a:solidFill>
                  <a:srgbClr val="C00000"/>
                </a:solidFill>
                <a:latin typeface="Cambria" pitchFamily="18" charset="0"/>
              </a:rPr>
              <a:t>“Bottom – up” pristup</a:t>
            </a:r>
          </a:p>
          <a:p>
            <a:pPr>
              <a:buFont typeface="Wingdings" pitchFamily="2" charset="2"/>
              <a:buChar char="ü"/>
            </a:pPr>
            <a:r>
              <a:rPr lang="sr-Latn-BA" sz="2000" b="1" dirty="0" smtClean="0">
                <a:solidFill>
                  <a:srgbClr val="002060"/>
                </a:solidFill>
                <a:latin typeface="Cambria" pitchFamily="18" charset="0"/>
              </a:rPr>
              <a:t> Lokalni nivo vlasti djeluje proaktivno, radi na podizanju svijesti o značaju COR, uvezuje ključne aktere na lokalnom nivou i kreće u lokalizaciju, ne čekajući pokretanje aktivnosti od centralnog nivoa</a:t>
            </a:r>
          </a:p>
          <a:p>
            <a:pPr lvl="1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65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% 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A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gende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2030/COR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bi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moglo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biti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potpunosti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dostignuto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bez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učešća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lokalnih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predstavnika</a:t>
            </a:r>
            <a:endParaRPr lang="sr-Latn-BA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sr-Latn-BA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k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ljučn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ulog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lokaln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ih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samouprav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sr-Latn-BA" sz="2000" dirty="0" smtClean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mogu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biti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samo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implementatori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globalne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ili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nacionalne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strategije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COR,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već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moraju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biti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partneri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uspostavljanju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definisanju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političkih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programskih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odgovora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kao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realizaciji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praćenju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napretka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u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dostizanju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COR</a:t>
            </a:r>
            <a:endParaRPr lang="sr-Latn-BA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endParaRPr lang="sr-Latn-BA" sz="2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sr-Latn-BA" sz="2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BA" sz="2000" b="1" dirty="0" smtClean="0">
                <a:solidFill>
                  <a:srgbClr val="C00000"/>
                </a:solidFill>
                <a:latin typeface="Cambria" pitchFamily="18" charset="0"/>
              </a:rPr>
              <a:t>“Top – down” pristup</a:t>
            </a:r>
          </a:p>
          <a:p>
            <a:pPr>
              <a:buFont typeface="Wingdings" pitchFamily="2" charset="2"/>
              <a:buChar char="ü"/>
            </a:pPr>
            <a:r>
              <a:rPr lang="sr-Latn-BA" sz="2000" b="1" dirty="0" smtClean="0">
                <a:solidFill>
                  <a:srgbClr val="002060"/>
                </a:solidFill>
                <a:latin typeface="Cambria" pitchFamily="18" charset="0"/>
              </a:rPr>
              <a:t> Centralni nivo vlasti preduzima aktivnosti na podizanju svijesti i lokalizaciji Agende 2030, radi prioritizaciju, uključuje COR u strateške dokumente i daje smjernice lokalnim vlastima kako da implementiraju COR na lokalnom nivou</a:t>
            </a:r>
            <a:r>
              <a:rPr lang="sr-Latn-BA" sz="22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sr-Latn-BA" sz="2200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hr-BA" sz="22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1571" y="1404128"/>
            <a:ext cx="6706429" cy="7406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BA" sz="3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POVEZANOST PROCESA PRISTUPANJA EU I AGENDE 2030</a:t>
            </a:r>
            <a:r>
              <a:rPr kumimoji="0" lang="sr-Latn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Latn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Evr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pska komisija je posvećena održivom razvoju i implementira Ciljeve UN Agende 2030 kroz operacionalizaciju politika i odgovarajućih fondova i primjenu upravljačkih instrumenata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r-Latn-BA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Od 2010. godine održivi razvoj je ugrađen u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Evropa 2020 strategiju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zasniva se na tri stuba: </a:t>
            </a: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“Pametan rast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” – fokus na obrazovanju i inovacijama</a:t>
            </a: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“Održiv rast”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 fokus na niskim karbonskim emisijama, otpornost na klimatske promjene i uticaj na životnu sredinu</a:t>
            </a: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“Inkluzivni rast”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fokus na stvaranj</a:t>
            </a:r>
            <a:r>
              <a:rPr kumimoji="0" lang="sr-Latn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novih radnih mjesta i smanjenj</a:t>
            </a:r>
            <a:r>
              <a:rPr kumimoji="0" lang="sr-Latn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</a:t>
            </a: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siromaštva</a:t>
            </a:r>
            <a:r>
              <a:rPr kumimoji="0" lang="sr-Latn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r-Latn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r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roces prioritizacije i lokalizacije COR u državama treba da prati isti princip i standarde uspostavljene unutar EU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svi razvojni dokumenti 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avn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politik</a:t>
            </a:r>
            <a:r>
              <a:rPr kumimoji="0" lang="sr-Latn-BA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</a:t>
            </a: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treba da, kroz proces pristupanja EU, integrišu i Agendu </a:t>
            </a:r>
            <a: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hr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hr-BA" sz="2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452538"/>
            <a:ext cx="557214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17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ciljeva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169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podciljeva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Kompleksna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i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povezana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Agenda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</a:t>
            </a:r>
            <a:r>
              <a:rPr lang="vi-VN" sz="2000" b="1" dirty="0" smtClean="0">
                <a:solidFill>
                  <a:srgbClr val="002060"/>
                </a:solidFill>
                <a:latin typeface="Cambria" pitchFamily="18" charset="0"/>
              </a:rPr>
              <a:t>Međuzavisnost</a:t>
            </a:r>
            <a:endParaRPr lang="vi-VN" sz="2000" b="1" dirty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</a:t>
            </a:r>
            <a:r>
              <a:rPr lang="vi-VN" sz="2000" b="1" dirty="0" smtClean="0">
                <a:solidFill>
                  <a:srgbClr val="002060"/>
                </a:solidFill>
                <a:latin typeface="Cambria" pitchFamily="18" charset="0"/>
              </a:rPr>
              <a:t>između </a:t>
            </a:r>
            <a:r>
              <a:rPr lang="vi-VN" sz="2000" b="1" dirty="0">
                <a:solidFill>
                  <a:srgbClr val="002060"/>
                </a:solidFill>
                <a:latin typeface="Cambria" pitchFamily="18" charset="0"/>
              </a:rPr>
              <a:t>ciljeva i</a:t>
            </a:r>
          </a:p>
          <a:p>
            <a:r>
              <a:rPr lang="sr-Latn-R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                                  </a:t>
            </a:r>
            <a:r>
              <a:rPr lang="en-US" sz="2000" b="1" dirty="0" err="1" smtClean="0">
                <a:solidFill>
                  <a:srgbClr val="002060"/>
                </a:solidFill>
                <a:latin typeface="Cambria" pitchFamily="18" charset="0"/>
              </a:rPr>
              <a:t>podciljeva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4" y="4167182"/>
            <a:ext cx="5429288" cy="46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09860"/>
            <a:ext cx="6858000" cy="507209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785794" y="1666852"/>
            <a:ext cx="5214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4F81BD">
                    <a:lumMod val="75000"/>
                  </a:srgbClr>
                </a:solidFill>
              </a:rPr>
              <a:t>CLUSTERING THE SDGS</a:t>
            </a:r>
            <a:endParaRPr lang="hr-BA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2852" y="1309662"/>
            <a:ext cx="6572296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solidFill>
                  <a:srgbClr val="002060"/>
                </a:solidFill>
              </a:rPr>
              <a:t>Gl</a:t>
            </a:r>
            <a:r>
              <a:rPr lang="it-IT" sz="2000" b="1" dirty="0" smtClean="0">
                <a:solidFill>
                  <a:srgbClr val="002060"/>
                </a:solidFill>
              </a:rPr>
              <a:t>obalna agenda - važna za sve države svijeta</a:t>
            </a:r>
            <a:br>
              <a:rPr lang="it-IT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>			 </a:t>
            </a:r>
            <a:r>
              <a:rPr lang="en-US" sz="2000" b="1" dirty="0" err="1" smtClean="0">
                <a:solidFill>
                  <a:srgbClr val="002060"/>
                </a:solidFill>
              </a:rPr>
              <a:t>BiH</a:t>
            </a:r>
            <a:r>
              <a:rPr lang="en-US" sz="2000" b="1" dirty="0" smtClean="0">
                <a:solidFill>
                  <a:srgbClr val="002060"/>
                </a:solidFill>
              </a:rPr>
              <a:t> je </a:t>
            </a:r>
            <a:r>
              <a:rPr lang="en-US" sz="2000" b="1" dirty="0" err="1" smtClean="0">
                <a:solidFill>
                  <a:srgbClr val="002060"/>
                </a:solidFill>
              </a:rPr>
              <a:t>potpisnica</a:t>
            </a: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err="1" smtClean="0">
                <a:solidFill>
                  <a:srgbClr val="002060"/>
                </a:solidFill>
              </a:rPr>
              <a:t>Strateški</a:t>
            </a:r>
            <a:r>
              <a:rPr lang="en-US" sz="2000" b="1" dirty="0" smtClean="0">
                <a:solidFill>
                  <a:srgbClr val="002060"/>
                </a:solidFill>
              </a:rPr>
              <a:t>/</a:t>
            </a:r>
            <a:r>
              <a:rPr lang="en-US" sz="2000" b="1" dirty="0" err="1" smtClean="0">
                <a:solidFill>
                  <a:srgbClr val="002060"/>
                </a:solidFill>
              </a:rPr>
              <a:t>Dugoročni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ciljevi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 	 		 		</a:t>
            </a:r>
            <a:br>
              <a:rPr lang="en-US" b="1" dirty="0" smtClean="0">
                <a:solidFill>
                  <a:srgbClr val="002060"/>
                </a:solidFill>
              </a:rPr>
            </a:br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 smtClean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endParaRPr lang="sr-Latn-RS" b="1" dirty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						         </a:t>
            </a:r>
            <a:r>
              <a:rPr lang="en-US" sz="2800" b="1" dirty="0" smtClean="0">
                <a:solidFill>
                  <a:srgbClr val="002060"/>
                </a:solidFill>
              </a:rPr>
              <a:t>...</a:t>
            </a:r>
            <a:r>
              <a:rPr lang="en-US" sz="2800" b="1" dirty="0" err="1" smtClean="0">
                <a:solidFill>
                  <a:srgbClr val="002060"/>
                </a:solidFill>
              </a:rPr>
              <a:t>nikoga</a:t>
            </a:r>
            <a:r>
              <a:rPr lang="en-US" sz="2800" b="1" dirty="0" smtClean="0">
                <a:solidFill>
                  <a:srgbClr val="002060"/>
                </a:solidFill>
              </a:rPr>
              <a:t> ne </a:t>
            </a:r>
            <a:r>
              <a:rPr lang="en-US" sz="2800" b="1" dirty="0" err="1" smtClean="0">
                <a:solidFill>
                  <a:srgbClr val="002060"/>
                </a:solidFill>
              </a:rPr>
              <a:t>izostaviti</a:t>
            </a:r>
            <a:r>
              <a:rPr lang="en-US" sz="2800" b="1" dirty="0" smtClean="0">
                <a:solidFill>
                  <a:srgbClr val="002060"/>
                </a:solidFill>
              </a:rPr>
              <a:t>!</a:t>
            </a: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endParaRPr lang="hr-BA" dirty="0"/>
          </a:p>
        </p:txBody>
      </p:sp>
      <p:sp>
        <p:nvSpPr>
          <p:cNvPr id="8" name="Oval 7"/>
          <p:cNvSpPr/>
          <p:nvPr/>
        </p:nvSpPr>
        <p:spPr>
          <a:xfrm>
            <a:off x="0" y="2809860"/>
            <a:ext cx="3008312" cy="1358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err="1">
                <a:solidFill>
                  <a:schemeClr val="bg1"/>
                </a:solidFill>
              </a:rPr>
              <a:t>BiH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Reformska</a:t>
            </a:r>
            <a:r>
              <a:rPr lang="en-US" sz="2400" b="1" dirty="0">
                <a:solidFill>
                  <a:schemeClr val="bg1"/>
                </a:solidFill>
              </a:rPr>
              <a:t> Agenda</a:t>
            </a:r>
          </a:p>
        </p:txBody>
      </p:sp>
      <p:sp>
        <p:nvSpPr>
          <p:cNvPr id="9" name="Oval 8"/>
          <p:cNvSpPr/>
          <p:nvPr/>
        </p:nvSpPr>
        <p:spPr>
          <a:xfrm>
            <a:off x="1357298" y="3881430"/>
            <a:ext cx="3573462" cy="20018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/>
              <a:t>EU  </a:t>
            </a:r>
            <a:r>
              <a:rPr lang="en-US" sz="2800" b="1" dirty="0" err="1"/>
              <a:t>pristupanje</a:t>
            </a:r>
            <a:r>
              <a:rPr lang="en-US" sz="2800" b="1" dirty="0"/>
              <a:t> </a:t>
            </a:r>
            <a:r>
              <a:rPr lang="en-US" sz="2800" b="1" dirty="0" err="1"/>
              <a:t>i</a:t>
            </a:r>
            <a:r>
              <a:rPr lang="en-US" sz="2800" b="1" dirty="0"/>
              <a:t> </a:t>
            </a:r>
            <a:r>
              <a:rPr lang="sr-Latn-RS" sz="2800" b="1" dirty="0"/>
              <a:t>članstvo</a:t>
            </a:r>
            <a:endParaRPr lang="en-US" sz="2800" b="1" dirty="0"/>
          </a:p>
        </p:txBody>
      </p:sp>
      <p:sp>
        <p:nvSpPr>
          <p:cNvPr id="10" name="Oval 9"/>
          <p:cNvSpPr/>
          <p:nvPr/>
        </p:nvSpPr>
        <p:spPr>
          <a:xfrm>
            <a:off x="2500306" y="5524504"/>
            <a:ext cx="4214813" cy="2430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Latn-RS" sz="3200" b="1" dirty="0"/>
              <a:t>Ciljevi održivog razvoja i Agenda 2030</a:t>
            </a:r>
          </a:p>
          <a:p>
            <a:pPr algn="ctr">
              <a:defRPr/>
            </a:pPr>
            <a:r>
              <a:rPr lang="sr-Latn-RS" dirty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90" y="1738291"/>
            <a:ext cx="635798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SDGs</a:t>
            </a:r>
          </a:p>
          <a:p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pripadaju</a:t>
            </a:r>
            <a:endParaRPr lang="en-US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svima</a:t>
            </a:r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</a:p>
          <a:p>
            <a:endParaRPr lang="en-US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r"/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…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zahtijevaju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individualnu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i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grupnu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angažovanost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kroz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svaki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oblik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ljudskog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udruživanja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od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malih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zajednica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do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globalnih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002060"/>
                </a:solidFill>
                <a:latin typeface="Cambria" pitchFamily="18" charset="0"/>
              </a:rPr>
              <a:t>mreža</a:t>
            </a:r>
            <a:r>
              <a:rPr lang="en-US" sz="3200" b="1" dirty="0" smtClean="0">
                <a:solidFill>
                  <a:srgbClr val="002060"/>
                </a:solidFill>
                <a:latin typeface="Cambria" pitchFamily="18" charset="0"/>
              </a:rPr>
              <a:t>…</a:t>
            </a:r>
          </a:p>
          <a:p>
            <a:pPr algn="r"/>
            <a:endParaRPr lang="en-US" sz="3200" b="1" dirty="0" smtClean="0">
              <a:latin typeface="Cambria" pitchFamily="18" charset="0"/>
            </a:endParaRPr>
          </a:p>
          <a:p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…Ne </a:t>
            </a:r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postoji</a:t>
            </a:r>
            <a:endParaRPr lang="en-US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drugi</a:t>
            </a:r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 plan, </a:t>
            </a:r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niti</a:t>
            </a:r>
            <a:endParaRPr lang="en-US" sz="3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druga</a:t>
            </a:r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  <a:latin typeface="Cambria" pitchFamily="18" charset="0"/>
              </a:rPr>
              <a:t>planeta</a:t>
            </a:r>
            <a:r>
              <a:rPr lang="en-US" sz="3200" b="1" dirty="0" smtClean="0">
                <a:solidFill>
                  <a:srgbClr val="C00000"/>
                </a:solidFill>
                <a:latin typeface="Cambria" pitchFamily="18" charset="0"/>
              </a:rPr>
              <a:t>…</a:t>
            </a:r>
            <a:endParaRPr lang="en-US" sz="3200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90" y="2238357"/>
            <a:ext cx="64294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Latn-RS" sz="4000" b="1" dirty="0">
                <a:solidFill>
                  <a:srgbClr val="003366"/>
                </a:solidFill>
              </a:rPr>
              <a:t>ZAŠTO SU CILJEVI ODRŽIVOG RAZVOJA VAŽNI?</a:t>
            </a:r>
            <a:endParaRPr lang="en-US" sz="4000" b="1" dirty="0">
              <a:solidFill>
                <a:srgbClr val="00336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42" y="1952604"/>
            <a:ext cx="61436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smtClean="0">
                <a:solidFill>
                  <a:srgbClr val="C00000"/>
                </a:solidFill>
              </a:rPr>
              <a:t>Agenda 2030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stavlja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čovjeka</a:t>
            </a:r>
            <a:r>
              <a:rPr lang="en-US" sz="3600" dirty="0" smtClean="0">
                <a:solidFill>
                  <a:srgbClr val="002060"/>
                </a:solidFill>
              </a:rPr>
              <a:t> u </a:t>
            </a:r>
            <a:r>
              <a:rPr lang="en-US" sz="3600" dirty="0" err="1" smtClean="0">
                <a:solidFill>
                  <a:srgbClr val="002060"/>
                </a:solidFill>
              </a:rPr>
              <a:t>centar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razvojnog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procesa</a:t>
            </a:r>
            <a:r>
              <a:rPr lang="en-US" sz="3600" dirty="0" smtClean="0">
                <a:solidFill>
                  <a:srgbClr val="002060"/>
                </a:solidFill>
              </a:rPr>
              <a:t>. </a:t>
            </a:r>
            <a:r>
              <a:rPr lang="en-US" sz="3600" dirty="0" err="1" smtClean="0">
                <a:solidFill>
                  <a:srgbClr val="002060"/>
                </a:solidFill>
              </a:rPr>
              <a:t>Poziva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vlade</a:t>
            </a:r>
            <a:r>
              <a:rPr lang="en-US" sz="3600" dirty="0" smtClean="0">
                <a:solidFill>
                  <a:srgbClr val="002060"/>
                </a:solidFill>
              </a:rPr>
              <a:t>, </a:t>
            </a:r>
            <a:r>
              <a:rPr lang="en-US" sz="3600" dirty="0" err="1" smtClean="0">
                <a:solidFill>
                  <a:srgbClr val="002060"/>
                </a:solidFill>
              </a:rPr>
              <a:t>parlamente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i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druge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zainteresovane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strane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da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razvijaju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i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donose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zakone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i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programe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koji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ispunjavaju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potrebe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naroda</a:t>
            </a:r>
            <a:r>
              <a:rPr lang="en-US" sz="3600" dirty="0" smtClean="0">
                <a:solidFill>
                  <a:srgbClr val="002060"/>
                </a:solidFill>
              </a:rPr>
              <a:t>, </a:t>
            </a:r>
            <a:r>
              <a:rPr lang="en-US" sz="3600" dirty="0" err="1" smtClean="0">
                <a:solidFill>
                  <a:srgbClr val="002060"/>
                </a:solidFill>
              </a:rPr>
              <a:t>razbijaju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kulturu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političkog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elitizma</a:t>
            </a:r>
            <a:r>
              <a:rPr lang="en-US" sz="3600" dirty="0" smtClean="0">
                <a:solidFill>
                  <a:srgbClr val="002060"/>
                </a:solidFill>
              </a:rPr>
              <a:t>, </a:t>
            </a:r>
            <a:r>
              <a:rPr lang="en-US" sz="3600" dirty="0" err="1" smtClean="0">
                <a:solidFill>
                  <a:srgbClr val="002060"/>
                </a:solidFill>
              </a:rPr>
              <a:t>poštuju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ljudska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prava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i</a:t>
            </a:r>
            <a:r>
              <a:rPr lang="en-US" sz="3600" dirty="0" smtClean="0">
                <a:solidFill>
                  <a:srgbClr val="002060"/>
                </a:solidFill>
              </a:rPr>
              <a:t> ne </a:t>
            </a:r>
            <a:r>
              <a:rPr lang="en-US" sz="3600" dirty="0" err="1" smtClean="0">
                <a:solidFill>
                  <a:srgbClr val="002060"/>
                </a:solidFill>
              </a:rPr>
              <a:t>izostavljaju</a:t>
            </a:r>
            <a:r>
              <a:rPr lang="en-US" sz="3600" dirty="0" smtClean="0">
                <a:solidFill>
                  <a:srgbClr val="002060"/>
                </a:solidFill>
              </a:rPr>
              <a:t> </a:t>
            </a:r>
            <a:r>
              <a:rPr lang="en-US" sz="3600" dirty="0" err="1" smtClean="0">
                <a:solidFill>
                  <a:srgbClr val="002060"/>
                </a:solidFill>
              </a:rPr>
              <a:t>nikoga</a:t>
            </a:r>
            <a:r>
              <a:rPr lang="en-US" sz="3600" dirty="0" smtClean="0">
                <a:solidFill>
                  <a:srgbClr val="002060"/>
                </a:solidFill>
              </a:rPr>
              <a:t>. </a:t>
            </a:r>
            <a:endParaRPr lang="en-US" sz="3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8670" y="2595546"/>
            <a:ext cx="526471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b="1" dirty="0" smtClean="0">
                <a:solidFill>
                  <a:srgbClr val="002060"/>
                </a:solidFill>
              </a:rPr>
              <a:t>STANJE U </a:t>
            </a:r>
            <a:r>
              <a:rPr lang="en-US" sz="7200" b="1" dirty="0" err="1" smtClean="0">
                <a:solidFill>
                  <a:srgbClr val="002060"/>
                </a:solidFill>
              </a:rPr>
              <a:t>BiH</a:t>
            </a:r>
            <a:endParaRPr lang="en-US" sz="7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786"/>
            <a:ext cx="6858000" cy="419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14290" y="5453066"/>
            <a:ext cx="221457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Prosječna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neto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plata</a:t>
            </a:r>
            <a:endParaRPr lang="en-US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829 BAM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Prosječna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neto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plata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u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privatnom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sektoru</a:t>
            </a:r>
            <a:endParaRPr lang="en-US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435 BAM</a:t>
            </a:r>
          </a:p>
          <a:p>
            <a:endParaRPr lang="en-US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29000" y="545306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Prosječna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neto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plata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u</a:t>
            </a:r>
          </a:p>
          <a:p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javnom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sektoru</a:t>
            </a:r>
            <a:endParaRPr lang="en-US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1.250 BAM</a:t>
            </a:r>
            <a:endParaRPr lang="en-US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29000" y="6381760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BiH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ima</a:t>
            </a:r>
            <a:endParaRPr lang="en-US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90 multi </a:t>
            </a:r>
            <a:r>
              <a:rPr lang="en-US" b="1" dirty="0" err="1" smtClean="0">
                <a:solidFill>
                  <a:srgbClr val="002060"/>
                </a:solidFill>
                <a:latin typeface="Cambria" pitchFamily="18" charset="0"/>
              </a:rPr>
              <a:t>milionera</a:t>
            </a:r>
            <a:endParaRPr lang="en-US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pl-PL" dirty="0" smtClean="0">
                <a:solidFill>
                  <a:srgbClr val="C00000"/>
                </a:solidFill>
                <a:latin typeface="Cambria" pitchFamily="18" charset="0"/>
              </a:rPr>
              <a:t>Sa preko 1 milion KM u</a:t>
            </a:r>
          </a:p>
          <a:p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ličnoj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štednji</a:t>
            </a:r>
            <a:r>
              <a:rPr lang="en-US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C00000"/>
                </a:solidFill>
                <a:latin typeface="Cambria" pitchFamily="18" charset="0"/>
              </a:rPr>
              <a:t>ima</a:t>
            </a:r>
            <a:endParaRPr lang="en-US" dirty="0" smtClean="0">
              <a:solidFill>
                <a:srgbClr val="C0000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250 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osoba</a:t>
            </a:r>
            <a:endParaRPr lang="en-US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4290" y="723901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Ukupno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5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milijardi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KM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na</a:t>
            </a:r>
            <a:endParaRPr lang="en-US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ličnoj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štednji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mbria" pitchFamily="18" charset="0"/>
              </a:rPr>
              <a:t>ima</a:t>
            </a:r>
            <a:endParaRPr lang="en-US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36.000 </a:t>
            </a:r>
            <a:r>
              <a:rPr lang="en-US" b="1" dirty="0" err="1" smtClean="0">
                <a:solidFill>
                  <a:srgbClr val="002060"/>
                </a:solidFill>
                <a:latin typeface="Cambria" pitchFamily="18" charset="0"/>
              </a:rPr>
              <a:t>osoba</a:t>
            </a:r>
            <a:endParaRPr lang="en-US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( </a:t>
            </a:r>
            <a:r>
              <a:rPr lang="en-US" b="1" dirty="0" err="1" smtClean="0">
                <a:solidFill>
                  <a:srgbClr val="002060"/>
                </a:solidFill>
                <a:latin typeface="Cambria" pitchFamily="18" charset="0"/>
              </a:rPr>
              <a:t>oko</a:t>
            </a:r>
            <a:r>
              <a:rPr lang="en-US" b="1" dirty="0" smtClean="0">
                <a:solidFill>
                  <a:srgbClr val="002060"/>
                </a:solidFill>
                <a:latin typeface="Cambria" pitchFamily="18" charset="0"/>
              </a:rPr>
              <a:t> 1%)</a:t>
            </a:r>
            <a:endParaRPr lang="en-US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649</Words>
  <Application>Microsoft Office PowerPoint</Application>
  <PresentationFormat>A4 Paper (210x297 mm)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2030 stavlja čovjeka u centar razvojnog procesa. Poziva vlade, parlamente i druge zainteresovane strane da razvijaju i donose zakone i programe koji ispunjavaju potrebe naroda, razbijaju kulturu političkog elitizma, poštuju ljudska prava i ne izostavljaju nikoga.</dc:title>
  <dc:creator>kanc41zlatkot</dc:creator>
  <cp:lastModifiedBy>kanc41zlatkot</cp:lastModifiedBy>
  <cp:revision>6</cp:revision>
  <dcterms:created xsi:type="dcterms:W3CDTF">2019-05-30T11:56:38Z</dcterms:created>
  <dcterms:modified xsi:type="dcterms:W3CDTF">2019-05-30T12:52:18Z</dcterms:modified>
</cp:coreProperties>
</file>